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4" Type="http://schemas.openxmlformats.org/officeDocument/2006/relationships/viewProps" Target="viewProps.xml" /><Relationship Id="rId23" Type="http://schemas.openxmlformats.org/officeDocument/2006/relationships/presProps" Target="presProps.xml" /><Relationship Id="rId1" Type="http://schemas.openxmlformats.org/officeDocument/2006/relationships/slideMaster" Target="slideMasters/slideMaster1.xml" /><Relationship Id="rId26" Type="http://schemas.openxmlformats.org/officeDocument/2006/relationships/tableStyles" Target="tableStyles.xml" /><Relationship Id="rId25"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jp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jpg"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Gastroesophageal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0" bandRow="1">
                <a:tableStyleId>{5C22544A-7EE6-4342-B048-85BDC9FD1C3A}</a:tableStyleId>
              </a:tblPr>
              <a:tblGrid>
                <a:gridCol w="2743200"/>
                <a:gridCol w="2743200"/>
                <a:gridCol w="2743200"/>
              </a:tblGrid>
              <a:tr h="0">
                <a:tc>
                  <a:txBody>
                    <a:bodyPr/>
                    <a:lstStyle/>
                    <a:p>
                      <a:pPr lvl="0" indent="0" marL="0">
                        <a:buNone/>
                      </a:pPr>
                      <a:r>
                        <a:rPr b="1"/>
                        <a:t>Category</a:t>
                      </a:r>
                    </a:p>
                  </a:txBody>
                </a:tc>
                <a:tc>
                  <a:txBody>
                    <a:bodyPr/>
                    <a:lstStyle/>
                    <a:p>
                      <a:pPr lvl="0" indent="0" marL="0">
                        <a:buNone/>
                      </a:pPr>
                      <a:r>
                        <a:rPr b="1"/>
                        <a:t>Staging</a:t>
                      </a:r>
                    </a:p>
                  </a:txBody>
                </a:tc>
                <a:tc>
                  <a:txBody>
                    <a:bodyPr/>
                    <a:lstStyle/>
                    <a:p>
                      <a:pPr lvl="0" indent="0" marL="0">
                        <a:buNone/>
                      </a:pPr>
                      <a:r>
                        <a:rPr b="1"/>
                        <a:t>Treatment</a:t>
                      </a:r>
                    </a:p>
                  </a:txBody>
                </a:tc>
              </a:tr>
              <a:tr h="0">
                <a:tc>
                  <a:txBody>
                    <a:bodyPr/>
                    <a:lstStyle/>
                    <a:p>
                      <a:pPr lvl="0" indent="0" marL="0">
                        <a:buNone/>
                      </a:pPr>
                      <a:r>
                        <a:rPr/>
                        <a:t>Superficial</a:t>
                      </a:r>
                    </a:p>
                  </a:txBody>
                </a:tc>
                <a:tc>
                  <a:txBody>
                    <a:bodyPr/>
                    <a:lstStyle/>
                    <a:p>
                      <a:pPr lvl="0" indent="0" marL="0">
                        <a:buNone/>
                      </a:pPr>
                      <a:r>
                        <a:rPr/>
                        <a:t>T1</a:t>
                      </a:r>
                    </a:p>
                  </a:txBody>
                </a:tc>
                <a:tc>
                  <a:txBody>
                    <a:bodyPr/>
                    <a:lstStyle/>
                    <a:p>
                      <a:pPr lvl="0" indent="0" marL="0">
                        <a:buNone/>
                      </a:pPr>
                      <a:r>
                        <a:rPr/>
                        <a:t>Endoscopic Therapy</a:t>
                      </a:r>
                    </a:p>
                  </a:txBody>
                </a:tc>
              </a:tr>
              <a:tr h="0">
                <a:tc>
                  <a:txBody>
                    <a:bodyPr/>
                    <a:lstStyle/>
                    <a:p>
                      <a:pPr lvl="0" indent="0" marL="0">
                        <a:buNone/>
                      </a:pPr>
                      <a:r>
                        <a:rPr/>
                        <a:t>Localized</a:t>
                      </a:r>
                    </a:p>
                  </a:txBody>
                </a:tc>
                <a:tc>
                  <a:txBody>
                    <a:bodyPr/>
                    <a:lstStyle/>
                    <a:p>
                      <a:pPr lvl="0" indent="0" marL="0">
                        <a:buNone/>
                      </a:pPr>
                      <a:r>
                        <a:rPr/>
                        <a:t>T1b or T2</a:t>
                      </a:r>
                    </a:p>
                  </a:txBody>
                </a:tc>
                <a:tc>
                  <a:txBody>
                    <a:bodyPr/>
                    <a:lstStyle/>
                    <a:p>
                      <a:pPr lvl="0" indent="0" marL="0">
                        <a:buNone/>
                      </a:pPr>
                      <a:r>
                        <a:rPr/>
                        <a:t>Surgery</a:t>
                      </a:r>
                    </a:p>
                  </a:txBody>
                </a:tc>
              </a:tr>
              <a:tr h="0">
                <a:tc>
                  <a:txBody>
                    <a:bodyPr/>
                    <a:lstStyle/>
                    <a:p>
                      <a:pPr lvl="0" indent="0" marL="0">
                        <a:buNone/>
                      </a:pPr>
                      <a:r>
                        <a:rPr/>
                        <a:t>Locally-advanced</a:t>
                      </a:r>
                    </a:p>
                  </a:txBody>
                </a:tc>
                <a:tc>
                  <a:txBody>
                    <a:bodyPr/>
                    <a:lstStyle/>
                    <a:p>
                      <a:pPr lvl="0" indent="0" marL="0">
                        <a:buNone/>
                      </a:pPr>
                      <a:r>
                        <a:rPr/>
                        <a:t>T3 or N1</a:t>
                      </a:r>
                    </a:p>
                  </a:txBody>
                </a:tc>
                <a:tc>
                  <a:txBody>
                    <a:bodyPr/>
                    <a:lstStyle/>
                    <a:p>
                      <a:pPr lvl="0" indent="0" marL="0">
                        <a:buNone/>
                      </a:pPr>
                      <a:r>
                        <a:rPr/>
                        <a:t>Preoperative therapy Surgery</a:t>
                      </a:r>
                    </a:p>
                  </a:txBody>
                </a:tc>
              </a:tr>
              <a:tr h="0">
                <a:tc>
                  <a:txBody>
                    <a:bodyPr/>
                    <a:lstStyle/>
                    <a:p>
                      <a:pPr lvl="0" indent="0" marL="0">
                        <a:buNone/>
                      </a:pPr>
                      <a:r>
                        <a:rPr/>
                        <a:t>Metastatic</a:t>
                      </a:r>
                    </a:p>
                  </a:txBody>
                </a:tc>
                <a:tc>
                  <a:txBody>
                    <a:bodyPr/>
                    <a:lstStyle/>
                    <a:p>
                      <a:pPr lvl="0" indent="0" marL="0">
                        <a:buNone/>
                      </a:pPr>
                      <a:r>
                        <a:rPr/>
                        <a:t>M1</a:t>
                      </a:r>
                    </a:p>
                  </a:txBody>
                </a:tc>
                <a:tc>
                  <a:txBody>
                    <a:bodyPr/>
                    <a:lstStyle/>
                    <a:p>
                      <a:pPr lvl="0" indent="0" marL="0">
                        <a:buNone/>
                      </a:pPr>
                      <a:r>
                        <a:rPr/>
                        <a:t>Chemotherapy</a:t>
                      </a:r>
                    </a:p>
                  </a:txBody>
                </a:tc>
              </a:tr>
            </a:tbl>
          </a:graphicData>
        </a:graphic>
      </p:graphicFrame>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Resecteion</a:t>
            </a:r>
          </a:p>
        </p:txBody>
      </p:sp>
      <p:pic>
        <p:nvPicPr>
          <p:cNvPr descr="https://deidt7p41jzcy.cloudfront.net/emr_comm.png" id="0" name="Picture 1"/>
          <p:cNvPicPr>
            <a:picLocks noGrp="1" noChangeAspect="1"/>
          </p:cNvPicPr>
          <p:nvPr/>
        </p:nvPicPr>
        <p:blipFill>
          <a:blip r:embed="rId2"/>
          <a:stretch>
            <a:fillRect/>
          </a:stretch>
        </p:blipFill>
        <p:spPr bwMode="auto">
          <a:xfrm>
            <a:off x="1955800" y="1193800"/>
            <a:ext cx="52324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around the edge </a:t>
            </a:r>
            <a:r>
              <a:rPr i="1"/>
              <a:t>AND</a:t>
            </a:r>
          </a:p>
          <a:p>
            <a:pPr lvl="0"/>
            <a:r>
              <a:rPr/>
              <a:t>Clear deep margin </a:t>
            </a:r>
            <a:r>
              <a:rPr i="1"/>
              <a:t>AND</a:t>
            </a:r>
          </a:p>
          <a:p>
            <a:pPr lvl="0"/>
            <a:r>
              <a:rPr/>
              <a:t>Tumor appears slow-growing under microscope</a:t>
            </a:r>
          </a:p>
        </p:txBody>
      </p:sp>
      <p:pic>
        <p:nvPicPr>
          <p:cNvPr descr="https://deidt7p41jzcy.cloudfront.net/EMRF_ai.jpg" id="0" name="Picture 1"/>
          <p:cNvPicPr>
            <a:picLocks noGrp="1" noChangeAspect="1"/>
          </p:cNvPicPr>
          <p:nvPr/>
        </p:nvPicPr>
        <p:blipFill>
          <a:blip r:embed="rId2"/>
          <a:stretch>
            <a:fillRect/>
          </a:stretch>
        </p:blipFill>
        <p:spPr bwMode="auto">
          <a:xfrm>
            <a:off x="4648200" y="1549400"/>
            <a:ext cx="4038600" cy="26924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Involved margins around the edge. </a:t>
            </a:r>
            <a:r>
              <a:rPr i="1"/>
              <a:t>OR</a:t>
            </a:r>
          </a:p>
          <a:p>
            <a:pPr lvl="0"/>
            <a:r>
              <a:rPr/>
              <a:t>Involved deep margin </a:t>
            </a:r>
            <a:r>
              <a:rPr i="1"/>
              <a:t>OR</a:t>
            </a:r>
          </a:p>
          <a:p>
            <a:pPr lvl="0"/>
            <a:r>
              <a:rPr/>
              <a:t>Tumor appears rapidly-growing under microscope</a:t>
            </a:r>
          </a:p>
          <a:p>
            <a:pPr lvl="0" indent="0" marL="0">
              <a:buNone/>
            </a:pPr>
            <a:r>
              <a:rPr/>
              <a:t>Esophagectomy (surgery) is standard recommendation</a:t>
            </a:r>
          </a:p>
        </p:txBody>
      </p:sp>
      <p:pic>
        <p:nvPicPr>
          <p:cNvPr descr="https://deidt7p41jzcy.cloudfront.net/EMRU_ai.jpg" id="0" name="Picture 1"/>
          <p:cNvPicPr>
            <a:picLocks noGrp="1" noChangeAspect="1"/>
          </p:cNvPicPr>
          <p:nvPr/>
        </p:nvPicPr>
        <p:blipFill>
          <a:blip r:embed="rId2"/>
          <a:stretch>
            <a:fillRect/>
          </a:stretch>
        </p:blipFill>
        <p:spPr bwMode="auto">
          <a:xfrm>
            <a:off x="4648200" y="1549400"/>
            <a:ext cx="4038600" cy="2692400"/>
          </a:xfrm>
          <a:prstGeom prst="rect">
            <a:avLst/>
          </a:prstGeom>
          <a:noFill/>
          <a:ln w="9525">
            <a:noFill/>
            <a:headEnd/>
            <a:tailEnd/>
          </a:ln>
        </p:spPr>
      </p:pic>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br/>
          </a:p>
          <a:p>
            <a:pPr lvl="0" indent="0" marL="0">
              <a:buNone/>
            </a:pPr>
            <a:r>
              <a:rPr/>
              <a:t>There are two common types of esophageal cancer</a:t>
            </a:r>
          </a:p>
          <a:p>
            <a:pPr lvl="0"/>
            <a:r>
              <a:rPr/>
              <a:t>Adenocarcinoma</a:t>
            </a:r>
          </a:p>
          <a:p>
            <a:pPr lvl="0"/>
            <a:r>
              <a:rPr/>
              <a:t>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Lyaers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Gastroesophageal Junction</dc:title>
  <dc:creator/>
  <cp:keywords/>
  <dcterms:created xsi:type="dcterms:W3CDTF">2024-10-22T21:06:13Z</dcterms:created>
  <dcterms:modified xsi:type="dcterms:W3CDTF">2024-10-22T21:06:13Z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